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8AA9E-5F0F-44B7-9633-412C6751C5A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93188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2AFAAE-46CE-478A-A49D-3B441CE888D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925771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A06B5A-91A0-41EA-8CF2-829A8F1168E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849817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0EF64A-8862-432B-8625-824EEC4AC12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39079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9E0EFF-5ED9-4FFF-B487-EB5D1F6EBC62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604844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0B424-4738-4502-8223-8F39522230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717102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42557D-3449-4B8D-9D05-8675B52EE70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638635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2D2FF9-73D0-4441-875C-BBEA23D3F8B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62654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C658A6-0570-4649-B1AA-DAD699BCB81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94877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0B03-D023-4DCB-920B-24A42E99CD0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3302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tr-TR" altLang="tr-TR">
                <a:solidFill>
                  <a:srgbClr val="000000"/>
                </a:solidFill>
              </a:rPr>
              <a:t>Aile Hekimliği 1. Aşama Kursiyer Eğitimi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AAB84-51DA-4CEA-9E60-783A40965B2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08175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altLang="en-US">
              <a:solidFill>
                <a:srgbClr val="000000"/>
              </a:solidFill>
            </a:endParaRP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smtClean="0">
                <a:solidFill>
                  <a:srgbClr val="000000"/>
                </a:solidFill>
                <a:ea typeface="ＭＳ Ｐゴシック" pitchFamily="34" charset="-128"/>
              </a:rPr>
              <a:t>Aile Hekimliği 1. Aşama Kursiyer Eğitimi 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E25D1E-01D4-455A-8966-7CC959D60B1E}" type="slidenum">
              <a:rPr lang="tr-TR" altLang="tr-TR" smtClean="0">
                <a:solidFill>
                  <a:srgbClr val="000000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132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773238"/>
            <a:ext cx="7345362" cy="2951162"/>
          </a:xfrm>
        </p:spPr>
        <p:txBody>
          <a:bodyPr/>
          <a:lstStyle/>
          <a:p>
            <a:pPr algn="ctr" eaLnBrk="1" hangingPunct="1"/>
            <a:r>
              <a:rPr lang="tr-TR" altLang="tr-TR" sz="4000" smtClean="0">
                <a:latin typeface="Verdana" pitchFamily="34" charset="0"/>
                <a:ea typeface="ＭＳ Ｐゴシック" pitchFamily="34" charset="-128"/>
              </a:rPr>
              <a:t>Hasta </a:t>
            </a:r>
            <a:r>
              <a:rPr lang="tr-TR" altLang="tr-TR" sz="4000" smtClean="0">
                <a:latin typeface="Arial" pitchFamily="34" charset="0"/>
                <a:ea typeface="ＭＳ Ｐゴシック" pitchFamily="34" charset="-128"/>
              </a:rPr>
              <a:t>görüşmesinin önemi </a:t>
            </a:r>
            <a:br>
              <a:rPr lang="tr-TR" altLang="tr-TR" sz="4000" smtClean="0">
                <a:latin typeface="Arial" pitchFamily="34" charset="0"/>
                <a:ea typeface="ＭＳ Ｐゴシック" pitchFamily="34" charset="-128"/>
              </a:rPr>
            </a:br>
            <a:r>
              <a:rPr lang="tr-TR" altLang="tr-TR" sz="4000" smtClean="0">
                <a:latin typeface="Arial" pitchFamily="34" charset="0"/>
                <a:ea typeface="ＭＳ Ｐゴシック" pitchFamily="34" charset="-128"/>
              </a:rPr>
              <a:t>ve </a:t>
            </a:r>
            <a:br>
              <a:rPr lang="tr-TR" altLang="tr-TR" sz="4000" smtClean="0">
                <a:latin typeface="Arial" pitchFamily="34" charset="0"/>
                <a:ea typeface="ＭＳ Ｐゴシック" pitchFamily="34" charset="-128"/>
              </a:rPr>
            </a:br>
            <a:r>
              <a:rPr lang="tr-TR" altLang="tr-TR" sz="4000" smtClean="0">
                <a:latin typeface="Arial" pitchFamily="34" charset="0"/>
                <a:ea typeface="ＭＳ Ｐゴシック" pitchFamily="34" charset="-128"/>
              </a:rPr>
              <a:t>Hasta görüşmesinde </a:t>
            </a:r>
            <a:r>
              <a:rPr lang="tr-TR" altLang="tr-TR" sz="4000" smtClean="0">
                <a:latin typeface="Verdana" pitchFamily="34" charset="0"/>
                <a:ea typeface="ＭＳ Ｐゴシック" pitchFamily="34" charset="-128"/>
              </a:rPr>
              <a:t>hekim</a:t>
            </a:r>
            <a:r>
              <a:rPr lang="tr-TR" altLang="tr-TR" sz="4000" smtClean="0">
                <a:latin typeface="Arial" pitchFamily="34" charset="0"/>
                <a:ea typeface="ＭＳ Ｐゴシック" pitchFamily="34" charset="-128"/>
              </a:rPr>
              <a:t>in</a:t>
            </a:r>
            <a:r>
              <a:rPr lang="tr-TR" altLang="tr-TR" sz="4000" smtClean="0">
                <a:latin typeface="Verdana" pitchFamily="34" charset="0"/>
                <a:ea typeface="ＭＳ Ｐゴシック" pitchFamily="34" charset="-128"/>
              </a:rPr>
              <a:t> gör</a:t>
            </a:r>
            <a:r>
              <a:rPr lang="tr-TR" altLang="tr-TR" sz="4000" smtClean="0">
                <a:latin typeface="Arial" pitchFamily="34" charset="0"/>
                <a:ea typeface="ＭＳ Ｐゴシック" pitchFamily="34" charset="-128"/>
              </a:rPr>
              <a:t>evleri</a:t>
            </a:r>
          </a:p>
        </p:txBody>
      </p:sp>
    </p:spTree>
    <p:extLst>
      <p:ext uri="{BB962C8B-B14F-4D97-AF65-F5344CB8AC3E}">
        <p14:creationId xmlns:p14="http://schemas.microsoft.com/office/powerpoint/2010/main" val="350190671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1536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A61EB8E-F90B-4F76-8598-E9EC58E09840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2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15363" name="Picture 4" descr="pic2814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0017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163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6561329-0564-4106-9C10-4A8755BA3EA6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3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Amaç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5763"/>
          </a:xfrm>
        </p:spPr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Kişi merkezli yaklaşım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Uzun süreli hasta hekim ilişkisi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 ile görüşme ve iletişim becerilerinin geliştirilmesi</a:t>
            </a:r>
          </a:p>
        </p:txBody>
      </p:sp>
    </p:spTree>
    <p:extLst>
      <p:ext uri="{BB962C8B-B14F-4D97-AF65-F5344CB8AC3E}">
        <p14:creationId xmlns:p14="http://schemas.microsoft.com/office/powerpoint/2010/main" val="32477026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174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5001D8C-EDB8-4F12-A6C1-1BCEAA322CE1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4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Öğrenim hedefleri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463" y="1600200"/>
            <a:ext cx="782637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Bilgi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26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Görüşme sürecinin kavranması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Tutum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26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Hekimin görevlerini benimsemesi ve kişi merkezli yaklaşım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Beceri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	</a:t>
            </a:r>
            <a:r>
              <a:rPr lang="tr-TR" altLang="tr-TR" sz="26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Hasta ile görüşmede iletişim becerilerinin geliştirilmesi</a:t>
            </a:r>
          </a:p>
        </p:txBody>
      </p:sp>
    </p:spTree>
    <p:extLst>
      <p:ext uri="{BB962C8B-B14F-4D97-AF65-F5344CB8AC3E}">
        <p14:creationId xmlns:p14="http://schemas.microsoft.com/office/powerpoint/2010/main" val="32491409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184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077318F-306C-4553-B909-61F63022A204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5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868363"/>
          </a:xfrm>
        </p:spPr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ETKİLİ GÖRÜŞME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60600"/>
          </a:xfrm>
        </p:spPr>
        <p:txBody>
          <a:bodyPr/>
          <a:lstStyle/>
          <a:p>
            <a:pPr eaLnBrk="1" hangingPunct="1"/>
            <a:endParaRPr lang="tr-TR" altLang="tr-TR" smtClean="0">
              <a:ea typeface="ＭＳ Ｐゴシック" pitchFamily="34" charset="-128"/>
            </a:endParaRPr>
          </a:p>
          <a:p>
            <a:pPr eaLnBrk="1" hangingPunct="1"/>
            <a:r>
              <a:rPr lang="tr-TR" altLang="tr-TR" smtClean="0">
                <a:ea typeface="ＭＳ Ｐゴシック" pitchFamily="34" charset="-128"/>
              </a:rPr>
              <a:t>İstenen sonuçları sağlayan bir görüşmedir</a:t>
            </a:r>
          </a:p>
        </p:txBody>
      </p:sp>
      <p:pic>
        <p:nvPicPr>
          <p:cNvPr id="18437" name="Picture 4" descr="~60258PUWT_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068638"/>
            <a:ext cx="4762500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5793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1945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C4AC28F-9C52-46FC-BD64-3D2B2C481577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6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Hastayla görüşmede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34350" cy="4348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Bireylerin problemlerinin iyi kavranması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Hastaların uyum ve memnuniyetinin artırılması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Mesleki memnuniyetin artırılması söz konusu olabilir</a:t>
            </a:r>
          </a:p>
        </p:txBody>
      </p:sp>
    </p:spTree>
    <p:extLst>
      <p:ext uri="{BB962C8B-B14F-4D97-AF65-F5344CB8AC3E}">
        <p14:creationId xmlns:p14="http://schemas.microsoft.com/office/powerpoint/2010/main" val="5266241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048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85C0759-94BB-4FCC-B67F-0BB7D4BF9135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7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Etkili bir görüşme yapabilmek için;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doktorun eğitimi, </a:t>
            </a:r>
          </a:p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doktorun bilgi birikimi </a:t>
            </a:r>
          </a:p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doktorun tecrübesi </a:t>
            </a:r>
          </a:p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sahip olduğu iletişim teknikleri </a:t>
            </a:r>
          </a:p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sorun çözme yeteneği önemlidir.</a:t>
            </a: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eaLnBrk="1" hangingPunct="1"/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6723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15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8D4FC6B-00E6-4F32-8FE1-63A6915886CB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8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İletişimsizlik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686800" cy="4530725"/>
          </a:xfrm>
        </p:spPr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İlk kural önce 	</a:t>
            </a:r>
            <a:r>
              <a:rPr lang="tr-TR" altLang="tr-TR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DİNLE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Görüşmelerin %69</a:t>
            </a:r>
            <a:r>
              <a:rPr lang="ja-JP" altLang="tr-TR" smtClean="0">
                <a:latin typeface="Verdana" pitchFamily="34" charset="0"/>
                <a:ea typeface="ＭＳ Ｐゴシック" pitchFamily="34" charset="-128"/>
              </a:rPr>
              <a:t>’</a:t>
            </a:r>
            <a:r>
              <a:rPr lang="tr-TR" altLang="ja-JP" smtClean="0">
                <a:latin typeface="Verdana" pitchFamily="34" charset="0"/>
                <a:ea typeface="ＭＳ Ｐゴシック" pitchFamily="34" charset="-128"/>
              </a:rPr>
              <a:t>da hastanın sözü ortalama ilk 18 saniye kesiliyor sadece %2 konuşmaya devam edebiliyor.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Görüşmelerin yarısında hasta ve doktor asıl sorun hakkında hemfikir değildir.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 Doktorlar, hastaların ilk belirttikleri sorunun asıl sorun olduğunu düşünmektedir. </a:t>
            </a:r>
          </a:p>
        </p:txBody>
      </p:sp>
    </p:spTree>
    <p:extLst>
      <p:ext uri="{BB962C8B-B14F-4D97-AF65-F5344CB8AC3E}">
        <p14:creationId xmlns:p14="http://schemas.microsoft.com/office/powerpoint/2010/main" val="226310296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253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42553F2-0552-4469-ACA2-1C189ACEAF40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9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İletişimsizlik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Genellikle görüşmeler doktor-merkezli bir yaklaşım izlenerek yapılmaktadır. 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Hastaların bilgileri anlama sorunları vardır ve bunun önemli bir nedeni de doktorların tıbbi terimler kullanmasıdır.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ilk belirttiği sorun asıl sorunu olmayabilir</a:t>
            </a:r>
          </a:p>
          <a:p>
            <a:pPr eaLnBrk="1" hangingPunct="1"/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Görüşmeler hasta merkezli yapılmalıdır</a:t>
            </a:r>
          </a:p>
          <a:p>
            <a:pPr eaLnBrk="1" hangingPunct="1"/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77210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355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4D179EF-8A04-4C84-9405-BF98756C8EDD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10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İletişimsizlik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435975" cy="4530725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Hastaların yaklaşık yarısı ilaçlarını almayı unutmakta veya düzgün kullanmamaktadır. 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Her yıl İngiltere'de boşa harcanan ilaç bedeli 300.000.000 pound iken, 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Doktor önerilerine uymamanın bedeli yaklaşık 100 milyar Amerikan Dolarıdır.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Karar verme aşamasına ne kadar katılmak istediğinin saptanması ve tedavi seçeneklerinin tartışılması hasta uyumunu daha da arttıracaktır.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800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63998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457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3139034-5516-41B4-BB66-18981F204DB6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11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Görüşmede Doktorun Görevleri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675687" cy="46466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ana sorununu öğrenmeye çalışmak,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sorununa nasıl baktığını anlamak,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Bu sorunun hasta ve ailesindeki fiziksel, duygusal ve sosyal etkileri anlamaya çalışmak,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başlıca endişelerini kavramak,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Ne öğrenmek istediğini anlamak,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Anlatılanı anlayıp anlamadığını ve öğrendiklerine tepkisi belirlemektir</a:t>
            </a:r>
            <a:r>
              <a:rPr lang="tr-TR" altLang="tr-TR" b="1" smtClean="0">
                <a:latin typeface="Verdana" pitchFamily="34" charset="0"/>
                <a:ea typeface="ＭＳ Ｐゴシック" pitchFamily="34" charset="-128"/>
              </a:rPr>
              <a:t>.</a:t>
            </a:r>
            <a:r>
              <a:rPr lang="tr-TR" altLang="tr-TR" sz="2800" b="1" smtClean="0">
                <a:latin typeface="Verdana" pitchFamily="34" charset="0"/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865942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560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025C3DA-2639-446A-A02E-215147F3B95D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12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 Süreci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9151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altLang="tr-TR" sz="28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Hasta gelmeden önce başlar.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 Hasta gelmeden önce hazırlanmak; birçok belirsizliğin önüne geçebileceği gibi, 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Önceden tutulmuş not veya kayıt gibi bilgileri gözden geçirmeyi sağlayacaktır. </a:t>
            </a:r>
          </a:p>
          <a:p>
            <a:pPr eaLnBrk="1" hangingPunct="1"/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Ayrıca ortamın hastanın rahat edeceği ve mahremiyetin korunabileceği şekilde düzenlenmesi de, hastadan bilgi almayı kolaylaştıracaktır.</a:t>
            </a:r>
          </a:p>
        </p:txBody>
      </p:sp>
    </p:spTree>
    <p:extLst>
      <p:ext uri="{BB962C8B-B14F-4D97-AF65-F5344CB8AC3E}">
        <p14:creationId xmlns:p14="http://schemas.microsoft.com/office/powerpoint/2010/main" val="68705156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662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B944583-2F4B-41AD-A67E-9E69C837F155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13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>
                <a:ea typeface="ＭＳ Ｐゴシック" pitchFamily="34" charset="-128"/>
              </a:rPr>
              <a:t>Görüşme Sürecinin Bölümleri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Görüşmeyi başlatma 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Bilgi toplama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İlişki kurma 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Açıklama ve planlama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Görüşmeyi sona erdirme</a:t>
            </a:r>
          </a:p>
        </p:txBody>
      </p:sp>
    </p:spTree>
    <p:extLst>
      <p:ext uri="{BB962C8B-B14F-4D97-AF65-F5344CB8AC3E}">
        <p14:creationId xmlns:p14="http://schemas.microsoft.com/office/powerpoint/2010/main" val="29166073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76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BAB96B6-12DB-44D9-B6F5-34AE7A348C25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14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marL="800100" indent="-800100"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1. Görüşmeyi başlatma bölümü</a:t>
            </a:r>
            <a:r>
              <a:rPr lang="tr-TR" altLang="tr-TR" sz="4000" b="1" smtClean="0">
                <a:ea typeface="ＭＳ Ｐゴシック" pitchFamily="34" charset="-128"/>
              </a:rPr>
              <a:t> </a:t>
            </a:r>
            <a:br>
              <a:rPr lang="tr-TR" altLang="tr-TR" sz="4000" b="1" smtClean="0">
                <a:ea typeface="ＭＳ Ｐゴシック" pitchFamily="34" charset="-128"/>
              </a:rPr>
            </a:br>
            <a:endParaRPr lang="tr-TR" altLang="tr-TR" sz="4000" b="1" smtClean="0">
              <a:ea typeface="ＭＳ Ｐゴシック" pitchFamily="34" charset="-128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Hastanın sözünü kesmeden dikkatle dinleme, 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3200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hastanın öğrenmek ve tartışmak istediği tüm noktaları belirleme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3200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görüşmenin gündemini oluşturma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   yer alır. </a:t>
            </a:r>
          </a:p>
        </p:txBody>
      </p:sp>
    </p:spTree>
    <p:extLst>
      <p:ext uri="{BB962C8B-B14F-4D97-AF65-F5344CB8AC3E}">
        <p14:creationId xmlns:p14="http://schemas.microsoft.com/office/powerpoint/2010/main" val="40494567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867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3D03140-35FA-4FA8-8F71-72BE0AC3AB07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15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2. Bilgi toplama bölümü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sorunların belirlenmesi,</a:t>
            </a:r>
          </a:p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hastanın bakış açısının anlaşılması,</a:t>
            </a:r>
          </a:p>
          <a:p>
            <a:pPr eaLnBrk="1" hangingPunct="1"/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kısa bir özet yapılması.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3200" smtClean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   (Kısa özet; hem hastanın sorunlarını anladığını göstermek hem de görüşmeyi yapılandırarak tıbbi bir zemine oturtmak açısından iyi olacaktır)</a:t>
            </a:r>
          </a:p>
        </p:txBody>
      </p:sp>
    </p:spTree>
    <p:extLst>
      <p:ext uri="{BB962C8B-B14F-4D97-AF65-F5344CB8AC3E}">
        <p14:creationId xmlns:p14="http://schemas.microsoft.com/office/powerpoint/2010/main" val="28839884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296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976BF64-116E-4265-8B84-224046809EC3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16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3. İlişki kurmak bölümü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675687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verdiği sözel veya sözel olmayan ipuçlarını değerlendirerek sorunları anlamaya yardımcı olur,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 Burada hastanın sorunlarını empati yaparak anlamaya çalışmak ve hastayı konunun içine çekmek önemli unsurlardır,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Doktor da hastayı dinlediğini, anladığını sözel veya sözel olmayan iletişim yöntemleriyle belirtmelidir</a:t>
            </a:r>
            <a:r>
              <a:rPr lang="tr-TR" altLang="tr-TR" sz="3200" smtClean="0">
                <a:latin typeface="Verdana" pitchFamily="34" charset="0"/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967224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072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403B206-72F5-43F8-92A1-8271C6555C21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17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4. Açıklama ve planlama bölümü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412875"/>
            <a:ext cx="875982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Hastaya bilgiler az miktarlarda, anlayıp anlamadığını kontrol ederek vermek,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Hastanın beklentileri, endişeleri ve düşüncelerini ortaya çıkarmak,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Hastaya önerilerde bulunmak ve hastanın karar sürecine katılmasını sağlamak,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Karşılıklı olarak bir plan kabul edilince de, planı gözden geçirmek ve kontrol etmek, planı hastanın anlayıp anlamadığından emin olmak çok önemlidir</a:t>
            </a:r>
            <a:r>
              <a:rPr lang="tr-TR" altLang="tr-TR" sz="2800" smtClean="0">
                <a:latin typeface="Verdana" pitchFamily="34" charset="0"/>
                <a:ea typeface="ＭＳ Ｐゴシック" pitchFamily="34" charset="-128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tr-TR" altLang="tr-TR" sz="2800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105825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17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B26AB08-22AA-4FFA-A158-1C1794D77D9B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18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5.Görüşmeyi sona erdirme bölümü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82015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Güven oluşturmak sonraki görüşmeler açısından çok önemlidir,</a:t>
            </a:r>
          </a:p>
          <a:p>
            <a:pPr eaLnBrk="1" hangingPunct="1">
              <a:lnSpc>
                <a:spcPct val="90000"/>
              </a:lnSpc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Bu bölümde doktor en çok zamanı kontrol etmek, son anda ortaya konan yakınmalar ve sorular için zamanın kalmaması konusunda sıkıntı çekmektedir, </a:t>
            </a:r>
          </a:p>
          <a:p>
            <a:pPr eaLnBrk="1" hangingPunct="1">
              <a:lnSpc>
                <a:spcPct val="90000"/>
              </a:lnSpc>
            </a:pPr>
            <a:endParaRPr lang="tr-TR" altLang="tr-TR" smtClean="0">
              <a:latin typeface="Verdan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5105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4 Altbilgi Yer Tutucusu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t>Aile Hekimliği 1. Aşama Kursiyer Eğitimi </a:t>
            </a:r>
          </a:p>
        </p:txBody>
      </p:sp>
      <p:sp>
        <p:nvSpPr>
          <p:cNvPr id="327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4EA9AD5-17BC-4959-9304-097670D445B2}" type="slidenum">
              <a:rPr lang="tr-TR" altLang="tr-TR" sz="1200">
                <a:solidFill>
                  <a:srgbClr val="000000"/>
                </a:solidFill>
                <a:latin typeface="Garamond" pitchFamily="18" charset="0"/>
              </a:rPr>
              <a:pPr eaLnBrk="1" hangingPunct="1"/>
              <a:t>19</a:t>
            </a:fld>
            <a:endParaRPr lang="tr-TR" altLang="tr-TR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rgbClr val="FF0000"/>
                </a:solidFill>
                <a:ea typeface="ＭＳ Ｐゴシック" pitchFamily="34" charset="-128"/>
              </a:rPr>
              <a:t>5.Görüşmeyi sona erdirme bölümü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Burada tatmin edici bir sonuç alınabilmesi, etkin bir danışmanlığın yapılabilmesiyle gerçekleşecektir.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Ayrıca son bir defa daha özetleme yapılması, plan yürümediği takdirde yapılacak işlerin planlanması,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>
                <a:latin typeface="Verdana" pitchFamily="34" charset="0"/>
                <a:ea typeface="ＭＳ Ｐゴシック" pitchFamily="34" charset="-128"/>
              </a:rPr>
              <a:t>Son kontrollerin yapılması gereken işlerdir.</a:t>
            </a:r>
          </a:p>
        </p:txBody>
      </p:sp>
    </p:spTree>
    <p:extLst>
      <p:ext uri="{BB962C8B-B14F-4D97-AF65-F5344CB8AC3E}">
        <p14:creationId xmlns:p14="http://schemas.microsoft.com/office/powerpoint/2010/main" val="18738453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enar Çizgili">
  <a:themeElements>
    <a:clrScheme name="Kenar Çizgil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enar Çizgili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Kenar Çizgil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nar Çizgil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nar Çizgil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nar Çizgil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Ekran Gösterisi (4:3)</PresentationFormat>
  <Paragraphs>129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19</vt:i4>
      </vt:variant>
    </vt:vector>
  </HeadingPairs>
  <TitlesOfParts>
    <vt:vector size="21" baseType="lpstr">
      <vt:lpstr>Ofis Teması</vt:lpstr>
      <vt:lpstr>Kenar Çizgili</vt:lpstr>
      <vt:lpstr>Hasta görüşmesinin önemi  ve  Hasta görüşmesinde hekimin görevleri</vt:lpstr>
      <vt:lpstr>PowerPoint Sunusu</vt:lpstr>
      <vt:lpstr>Amaç</vt:lpstr>
      <vt:lpstr>Öğrenim hedefleri</vt:lpstr>
      <vt:lpstr>ETKİLİ GÖRÜŞME</vt:lpstr>
      <vt:lpstr>Hastayla görüşmede</vt:lpstr>
      <vt:lpstr>Etkili bir görüşme yapabilmek için;</vt:lpstr>
      <vt:lpstr>İletişimsizlik</vt:lpstr>
      <vt:lpstr>İletişimsizlik</vt:lpstr>
      <vt:lpstr>İletişimsizlik</vt:lpstr>
      <vt:lpstr>Görüşmede Doktorun Görevleri</vt:lpstr>
      <vt:lpstr>Görüşme Süreci</vt:lpstr>
      <vt:lpstr>Görüşme Sürecinin Bölümleri</vt:lpstr>
      <vt:lpstr>1. Görüşmeyi başlatma bölümü  </vt:lpstr>
      <vt:lpstr>2. Bilgi toplama bölümü</vt:lpstr>
      <vt:lpstr>3. İlişki kurmak bölümü</vt:lpstr>
      <vt:lpstr>4. Açıklama ve planlama bölümü</vt:lpstr>
      <vt:lpstr>5.Görüşmeyi sona erdirme bölümü</vt:lpstr>
      <vt:lpstr>5.Görüşmeyi sona erdirme bölümü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Hasta görüşmesinin önemi  ve  Hasta görüşmesinde hekimin görevleri</dc:title>
  <dc:creator>Acer</dc:creator>
  <cp:lastModifiedBy>Acer</cp:lastModifiedBy>
  <cp:revision>1</cp:revision>
  <dcterms:created xsi:type="dcterms:W3CDTF">2020-03-03T07:07:28Z</dcterms:created>
  <dcterms:modified xsi:type="dcterms:W3CDTF">2020-03-03T07:09:30Z</dcterms:modified>
</cp:coreProperties>
</file>